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58" r:id="rId7"/>
    <p:sldId id="265" r:id="rId8"/>
    <p:sldId id="259" r:id="rId9"/>
    <p:sldId id="261" r:id="rId10"/>
    <p:sldId id="266" r:id="rId11"/>
    <p:sldId id="267" r:id="rId12"/>
    <p:sldId id="268" r:id="rId13"/>
    <p:sldId id="260" r:id="rId14"/>
    <p:sldId id="26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1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5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9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7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5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3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5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8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955FD08-35B1-4A63-80CA-BBF7640E26AB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4uOXUCiDE-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ing.com/videos/search?q=pantosaurus&amp;adlt=strict&amp;view=detail&amp;mid=A7BCDD34975457BBAF3AA7BCDD34975457BBAF3A&amp;&amp;FORM=VRDGAR&amp;ru=%2Fvideos%2Fsearch%3Fq%3Dpantosaurus%26FORM%3DHDRSC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200" y="1254033"/>
            <a:ext cx="8825658" cy="1485541"/>
          </a:xfrm>
        </p:spPr>
        <p:txBody>
          <a:bodyPr/>
          <a:lstStyle/>
          <a:p>
            <a:r>
              <a:rPr lang="en-GB" b="1" dirty="0"/>
              <a:t>RSE and PSHE @ </a:t>
            </a:r>
            <a:r>
              <a:rPr lang="en-GB" b="1" dirty="0" err="1"/>
              <a:t>Highburton</a:t>
            </a:r>
            <a:r>
              <a:rPr lang="en-GB" b="1" dirty="0"/>
              <a:t> First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199" y="3144523"/>
            <a:ext cx="10392611" cy="1558106"/>
          </a:xfrm>
        </p:spPr>
        <p:txBody>
          <a:bodyPr>
            <a:noAutofit/>
          </a:bodyPr>
          <a:lstStyle/>
          <a:p>
            <a:r>
              <a:rPr lang="en-GB" sz="4000" b="1" dirty="0" err="1"/>
              <a:t>rElationships</a:t>
            </a:r>
            <a:r>
              <a:rPr lang="en-GB" sz="4000" b="1" dirty="0"/>
              <a:t> AND SEX education </a:t>
            </a:r>
          </a:p>
          <a:p>
            <a:r>
              <a:rPr lang="en-GB" sz="4000" b="1" dirty="0"/>
              <a:t>Personal, Social, </a:t>
            </a:r>
            <a:r>
              <a:rPr lang="en-GB" sz="4000" b="1" dirty="0" err="1"/>
              <a:t>HeALTH</a:t>
            </a:r>
            <a:r>
              <a:rPr lang="en-GB" sz="4000" b="1" dirty="0"/>
              <a:t>, ECONOMIC EDUCATION</a:t>
            </a:r>
          </a:p>
        </p:txBody>
      </p:sp>
    </p:spTree>
    <p:extLst>
      <p:ext uri="{BB962C8B-B14F-4D97-AF65-F5344CB8AC3E}">
        <p14:creationId xmlns:p14="http://schemas.microsoft.com/office/powerpoint/2010/main" val="305856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25515" cy="706964"/>
          </a:xfrm>
        </p:spPr>
        <p:txBody>
          <a:bodyPr/>
          <a:lstStyle/>
          <a:p>
            <a:r>
              <a:rPr lang="en-GB" b="1" dirty="0"/>
              <a:t>So how do we introduce difficult topics?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512060"/>
            <a:ext cx="8825659" cy="3416300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https://www.youtube.com/watch?v=4uOXUCiDE-s</a:t>
            </a:r>
            <a:endParaRPr lang="en-GB" sz="2400" dirty="0"/>
          </a:p>
          <a:p>
            <a:r>
              <a:rPr lang="en-GB" sz="2400" dirty="0"/>
              <a:t>A true story about two male penguins who fall in love. </a:t>
            </a:r>
          </a:p>
          <a:p>
            <a:r>
              <a:rPr lang="en-GB" sz="2400" dirty="0"/>
              <a:t>They hatch the egg of another penguin. </a:t>
            </a:r>
          </a:p>
          <a:p>
            <a:r>
              <a:rPr lang="en-GB" sz="2400" dirty="0"/>
              <a:t>Tango grows up with two loving daddies.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307354" y="4553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And Tango Makes Three: Amazon.co.uk: Richardson, Justin, Parnell, Peter,  Cole, Henry: 9781847381484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29" y="3530963"/>
            <a:ext cx="3963041" cy="30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0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25515" cy="706964"/>
          </a:xfrm>
        </p:spPr>
        <p:txBody>
          <a:bodyPr/>
          <a:lstStyle/>
          <a:p>
            <a:r>
              <a:rPr lang="en-GB" b="1" dirty="0"/>
              <a:t>Time to look at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512060"/>
            <a:ext cx="8825659" cy="3416300"/>
          </a:xfrm>
        </p:spPr>
        <p:txBody>
          <a:bodyPr/>
          <a:lstStyle/>
          <a:p>
            <a:r>
              <a:rPr lang="en-GB" sz="2400" dirty="0"/>
              <a:t>Knowledge Organisers </a:t>
            </a:r>
          </a:p>
          <a:p>
            <a:r>
              <a:rPr lang="en-GB" sz="2400" dirty="0"/>
              <a:t>Planning Examples </a:t>
            </a:r>
          </a:p>
          <a:p>
            <a:r>
              <a:rPr lang="en-GB" sz="2400" dirty="0"/>
              <a:t>Vocabulary Lists </a:t>
            </a:r>
          </a:p>
          <a:p>
            <a:r>
              <a:rPr lang="en-GB" sz="2400" dirty="0"/>
              <a:t>Worksheets</a:t>
            </a:r>
          </a:p>
          <a:p>
            <a:r>
              <a:rPr lang="en-GB" sz="2400" dirty="0"/>
              <a:t>Story Books </a:t>
            </a:r>
            <a:endParaRPr lang="en-GB" dirty="0"/>
          </a:p>
          <a:p>
            <a:endParaRPr lang="en-GB" dirty="0"/>
          </a:p>
        </p:txBody>
      </p:sp>
      <p:sp>
        <p:nvSpPr>
          <p:cNvPr id="4" name="AutoShape 2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307354" y="4553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41269-6EC9-4CB6-ACDE-4FD4ACF3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53" y="3179399"/>
            <a:ext cx="2315446" cy="3194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A3762-14B2-400F-B236-157074E01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18" y="5023349"/>
            <a:ext cx="8379215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5DB3B-62A2-4DE2-8B57-BD02FB179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691" y="828454"/>
            <a:ext cx="1950370" cy="1873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37D28-7ED3-42A7-A011-60FA7EF4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336" y="1717413"/>
            <a:ext cx="4823481" cy="29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comments or questions? </a:t>
            </a:r>
          </a:p>
        </p:txBody>
      </p:sp>
      <p:sp>
        <p:nvSpPr>
          <p:cNvPr id="5" name="AutoShape 2" descr="Any Questions? &gt; Back2the80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Any Questions? &gt; Back2the80s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nterview Questions You Should Ask – Kayda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4" y="2926209"/>
            <a:ext cx="4541136" cy="18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our Beliefs About Your ADHD Affect How Well You Manage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99" y="2651760"/>
            <a:ext cx="3067703" cy="32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4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RSHE – The 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59873"/>
            <a:ext cx="8825659" cy="4428310"/>
          </a:xfrm>
        </p:spPr>
        <p:txBody>
          <a:bodyPr>
            <a:noAutofit/>
          </a:bodyPr>
          <a:lstStyle/>
          <a:p>
            <a:r>
              <a:rPr lang="en-GB" sz="2000" dirty="0"/>
              <a:t>Became compulsory in September 2020. </a:t>
            </a:r>
          </a:p>
          <a:p>
            <a:r>
              <a:rPr lang="en-GB" sz="2000" dirty="0"/>
              <a:t>RSHE will link in with our PSHE curriculum. </a:t>
            </a:r>
          </a:p>
          <a:p>
            <a:r>
              <a:rPr lang="en-GB" sz="2000" dirty="0"/>
              <a:t>RSHE – Relationships education, relationships and sex education and health education. </a:t>
            </a:r>
          </a:p>
          <a:p>
            <a:r>
              <a:rPr lang="en-GB" sz="2000" dirty="0"/>
              <a:t>Health education – Physical health and mental wellbeing. </a:t>
            </a:r>
          </a:p>
          <a:p>
            <a:r>
              <a:rPr lang="en-GB" sz="2000" dirty="0"/>
              <a:t>Relationships education – The physical, social, legal and emotional aspects of human relationships including friendships, family life and relationships with other children and adults. </a:t>
            </a:r>
          </a:p>
          <a:p>
            <a:r>
              <a:rPr lang="en-GB" sz="2000" dirty="0"/>
              <a:t>Sex education – How a baby us conceived and born. </a:t>
            </a:r>
          </a:p>
          <a:p>
            <a:r>
              <a:rPr lang="en-GB" sz="2000" dirty="0"/>
              <a:t>RSE – Relationships and sex education. </a:t>
            </a:r>
          </a:p>
          <a:p>
            <a:r>
              <a:rPr lang="en-GB" sz="2000" dirty="0"/>
              <a:t>PSHE – Personal, Social, Health, Economic education. </a:t>
            </a:r>
          </a:p>
        </p:txBody>
      </p:sp>
      <p:pic>
        <p:nvPicPr>
          <p:cNvPr id="3074" name="Picture 2" descr="Teaching about mental health and emotional well-being (PSHE, Key Stage 3  and 4) - Educational Psychology &amp; Specialist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51" y="718455"/>
            <a:ext cx="4570278" cy="2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2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RSHE – Teaching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35857" cy="3416300"/>
          </a:xfrm>
        </p:spPr>
        <p:txBody>
          <a:bodyPr>
            <a:noAutofit/>
          </a:bodyPr>
          <a:lstStyle/>
          <a:p>
            <a:r>
              <a:rPr lang="en-GB" sz="2400" dirty="0"/>
              <a:t>Know and act in accordance with the RSHE policy. </a:t>
            </a:r>
          </a:p>
          <a:p>
            <a:r>
              <a:rPr lang="en-GB" sz="2400" dirty="0"/>
              <a:t>Reflect the law (including the Equality Act 2010) as it applies to sex and relationships. </a:t>
            </a:r>
          </a:p>
          <a:p>
            <a:r>
              <a:rPr lang="en-GB" sz="2400" dirty="0"/>
              <a:t>Consider how personal views or beliefs might impact teaching. </a:t>
            </a:r>
          </a:p>
          <a:p>
            <a:r>
              <a:rPr lang="en-GB" sz="2400" dirty="0"/>
              <a:t>Report any safeguarding concerns to the DSL. </a:t>
            </a:r>
          </a:p>
          <a:p>
            <a:r>
              <a:rPr lang="en-GB" sz="2400" dirty="0"/>
              <a:t>Share any concerns you have about teaching RSHE but also know that staff do not have the right to opt out of teaching RSHE. </a:t>
            </a:r>
          </a:p>
        </p:txBody>
      </p:sp>
    </p:spTree>
    <p:extLst>
      <p:ext uri="{BB962C8B-B14F-4D97-AF65-F5344CB8AC3E}">
        <p14:creationId xmlns:p14="http://schemas.microsoft.com/office/powerpoint/2010/main" val="126675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our PSHE ground rules?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852982"/>
            <a:ext cx="3258005" cy="4458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1451" y="2913017"/>
            <a:ext cx="6152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Every class has the same set of ground rules.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are read at the start of the lesson.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Ground rules are applied during discussions.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are also used during small group tasks.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Ground rules support the behaviour policy. </a:t>
            </a:r>
          </a:p>
        </p:txBody>
      </p:sp>
    </p:spTree>
    <p:extLst>
      <p:ext uri="{BB962C8B-B14F-4D97-AF65-F5344CB8AC3E}">
        <p14:creationId xmlns:p14="http://schemas.microsoft.com/office/powerpoint/2010/main" val="8814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Our RSE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 use KAPOW RSE and PSHE units. </a:t>
            </a:r>
          </a:p>
          <a:p>
            <a:r>
              <a:rPr lang="en-GB" sz="2000" dirty="0"/>
              <a:t>This is a programme that has updated and adapted the PSHE association which was recommended by the DFE. </a:t>
            </a:r>
          </a:p>
          <a:p>
            <a:r>
              <a:rPr lang="en-GB" sz="2000" dirty="0"/>
              <a:t>Five key themes:- </a:t>
            </a:r>
          </a:p>
          <a:p>
            <a:r>
              <a:rPr lang="en-GB" sz="2000" dirty="0"/>
              <a:t>* Family and Relationships			* Health and Wellbeing </a:t>
            </a:r>
          </a:p>
          <a:p>
            <a:r>
              <a:rPr lang="en-GB" sz="2000" dirty="0"/>
              <a:t>* Citizenship 						* Economic Wellbeing </a:t>
            </a:r>
          </a:p>
          <a:p>
            <a:r>
              <a:rPr lang="en-GB" sz="2000" dirty="0"/>
              <a:t>* Safety and the Changing Body  </a:t>
            </a:r>
          </a:p>
          <a:p>
            <a:r>
              <a:rPr lang="en-GB" sz="2000" dirty="0"/>
              <a:t>We also allow time for responsive units and visits to occur. </a:t>
            </a:r>
          </a:p>
        </p:txBody>
      </p:sp>
    </p:spTree>
    <p:extLst>
      <p:ext uri="{BB962C8B-B14F-4D97-AF65-F5344CB8AC3E}">
        <p14:creationId xmlns:p14="http://schemas.microsoft.com/office/powerpoint/2010/main" val="304555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Our Long Term Plan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C8F0BA-FB89-420B-AD84-B0DF75CA2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02694"/>
              </p:ext>
            </p:extLst>
          </p:nvPr>
        </p:nvGraphicFramePr>
        <p:xfrm>
          <a:off x="535652" y="1855306"/>
          <a:ext cx="11192520" cy="291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622">
                  <a:extLst>
                    <a:ext uri="{9D8B030D-6E8A-4147-A177-3AD203B41FA5}">
                      <a16:colId xmlns:a16="http://schemas.microsoft.com/office/drawing/2014/main" val="3961127147"/>
                    </a:ext>
                  </a:extLst>
                </a:gridCol>
                <a:gridCol w="1598622">
                  <a:extLst>
                    <a:ext uri="{9D8B030D-6E8A-4147-A177-3AD203B41FA5}">
                      <a16:colId xmlns:a16="http://schemas.microsoft.com/office/drawing/2014/main" val="1100866811"/>
                    </a:ext>
                  </a:extLst>
                </a:gridCol>
                <a:gridCol w="1598622">
                  <a:extLst>
                    <a:ext uri="{9D8B030D-6E8A-4147-A177-3AD203B41FA5}">
                      <a16:colId xmlns:a16="http://schemas.microsoft.com/office/drawing/2014/main" val="4107118437"/>
                    </a:ext>
                  </a:extLst>
                </a:gridCol>
                <a:gridCol w="1598622">
                  <a:extLst>
                    <a:ext uri="{9D8B030D-6E8A-4147-A177-3AD203B41FA5}">
                      <a16:colId xmlns:a16="http://schemas.microsoft.com/office/drawing/2014/main" val="1747229327"/>
                    </a:ext>
                  </a:extLst>
                </a:gridCol>
                <a:gridCol w="1599344">
                  <a:extLst>
                    <a:ext uri="{9D8B030D-6E8A-4147-A177-3AD203B41FA5}">
                      <a16:colId xmlns:a16="http://schemas.microsoft.com/office/drawing/2014/main" val="606142870"/>
                    </a:ext>
                  </a:extLst>
                </a:gridCol>
                <a:gridCol w="1599344">
                  <a:extLst>
                    <a:ext uri="{9D8B030D-6E8A-4147-A177-3AD203B41FA5}">
                      <a16:colId xmlns:a16="http://schemas.microsoft.com/office/drawing/2014/main" val="1031762306"/>
                    </a:ext>
                  </a:extLst>
                </a:gridCol>
                <a:gridCol w="1599344">
                  <a:extLst>
                    <a:ext uri="{9D8B030D-6E8A-4147-A177-3AD203B41FA5}">
                      <a16:colId xmlns:a16="http://schemas.microsoft.com/office/drawing/2014/main" val="2524473509"/>
                    </a:ext>
                  </a:extLst>
                </a:gridCol>
              </a:tblGrid>
              <a:tr h="212001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2022-2023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Autumn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Autumn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Spring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Spring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Summer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Summer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277157698"/>
                  </a:ext>
                </a:extLst>
              </a:tr>
              <a:tr h="600056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Reception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Self-Regulation – My Feelings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Building Relationships – Special Relationships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Managing Self – Taking on Challenges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Self-Regulation – Listening and Following Instructions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Building Relationships – My Family and Friends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Managing Self – My Wellbeing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1759368645"/>
                  </a:ext>
                </a:extLst>
              </a:tr>
              <a:tr h="415707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Safety and the changing body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4079779388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Safety and the changing body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2338376863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Three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Health and Wellbeing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Safety and the changing body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1030801670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Four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Safety and the changing body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1847914929"/>
                  </a:ext>
                </a:extLst>
              </a:tr>
              <a:tr h="415707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Five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Safety and the changing body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7669058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647F87C-3DC5-4A4F-9BC0-74377EAA0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0276" y="4756150"/>
            <a:ext cx="9991725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8B0E-2CB2-4941-AB70-11145509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32" y="838200"/>
            <a:ext cx="8761413" cy="706964"/>
          </a:xfrm>
        </p:spPr>
        <p:txBody>
          <a:bodyPr/>
          <a:lstStyle/>
          <a:p>
            <a:r>
              <a:rPr lang="en-GB" dirty="0"/>
              <a:t>Key Lessons of RSE – Year 2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B041-97B1-4B18-8F6D-760EB6D7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702" y="2300942"/>
            <a:ext cx="8825659" cy="3416300"/>
          </a:xfrm>
        </p:spPr>
        <p:txBody>
          <a:bodyPr/>
          <a:lstStyle/>
          <a:p>
            <a:r>
              <a:rPr lang="en-GB" dirty="0"/>
              <a:t>Year 2 – Lesson 4 and Lesson 5 </a:t>
            </a:r>
          </a:p>
          <a:p>
            <a:r>
              <a:rPr lang="en-GB" dirty="0"/>
              <a:t>Lesson 4 – Appropriate contact – What is privacy? </a:t>
            </a:r>
          </a:p>
          <a:p>
            <a:r>
              <a:rPr lang="en-GB" dirty="0"/>
              <a:t>Lesson 5 – My private parts are private – Safe and unsafe touch </a:t>
            </a:r>
          </a:p>
          <a:p>
            <a:r>
              <a:rPr lang="en-GB" dirty="0" err="1"/>
              <a:t>Pantosaurus</a:t>
            </a:r>
            <a:r>
              <a:rPr lang="en-GB" dirty="0"/>
              <a:t> </a:t>
            </a:r>
          </a:p>
          <a:p>
            <a:r>
              <a:rPr lang="en-GB" dirty="0">
                <a:hlinkClick r:id="rId2"/>
              </a:rPr>
              <a:t>The </a:t>
            </a:r>
            <a:r>
              <a:rPr lang="en-GB" dirty="0" err="1">
                <a:hlinkClick r:id="rId2"/>
              </a:rPr>
              <a:t>Pantosaurus</a:t>
            </a:r>
            <a:r>
              <a:rPr lang="en-GB" dirty="0">
                <a:hlinkClick r:id="rId2"/>
              </a:rPr>
              <a:t> Song! | #</a:t>
            </a:r>
            <a:r>
              <a:rPr lang="en-GB" dirty="0" err="1">
                <a:hlinkClick r:id="rId2"/>
              </a:rPr>
              <a:t>TalkPANTS</a:t>
            </a:r>
            <a:r>
              <a:rPr lang="en-GB" dirty="0">
                <a:hlinkClick r:id="rId2"/>
              </a:rPr>
              <a:t> | NSPCC - Bing video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0BF02-382C-4E98-9658-2E956CA7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8" y="4762500"/>
            <a:ext cx="3330231" cy="1909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BC448-0B0B-4ED7-BAE7-94AA06934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93" y="4789305"/>
            <a:ext cx="3233428" cy="1742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1C118-AB10-4187-B301-B09A30614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99" y="4604005"/>
            <a:ext cx="3657601" cy="20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0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8B0E-2CB2-4941-AB70-11145509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32" y="838200"/>
            <a:ext cx="8761413" cy="706964"/>
          </a:xfrm>
        </p:spPr>
        <p:txBody>
          <a:bodyPr/>
          <a:lstStyle/>
          <a:p>
            <a:r>
              <a:rPr lang="en-GB" dirty="0"/>
              <a:t>Key Lessons of RSE – Year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B041-97B1-4B18-8F6D-760EB6D75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Year 4 – Lesson 6 and Lesson 7 </a:t>
            </a:r>
          </a:p>
          <a:p>
            <a:r>
              <a:rPr lang="en-GB" dirty="0"/>
              <a:t>Lesson 6 – Growing up – physical changes </a:t>
            </a:r>
          </a:p>
          <a:p>
            <a:r>
              <a:rPr lang="en-GB" dirty="0"/>
              <a:t>Lesson 7 – Introducing puberty – changing from a child to an adult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C87C8-1B06-42F8-AC60-660A50687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5" y="4012302"/>
            <a:ext cx="4733925" cy="267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CD504-4F7D-46C4-87FD-2EE0DE523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21" y="3993252"/>
            <a:ext cx="6393555" cy="269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0E00C3-574F-4C6D-9378-7C1DC0C04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816" y="1228499"/>
            <a:ext cx="4166360" cy="20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8B0E-2CB2-4941-AB70-11145509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32" y="838200"/>
            <a:ext cx="8761413" cy="706964"/>
          </a:xfrm>
        </p:spPr>
        <p:txBody>
          <a:bodyPr/>
          <a:lstStyle/>
          <a:p>
            <a:r>
              <a:rPr lang="en-GB" dirty="0"/>
              <a:t>Key Lessons of RSE – Year 5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B041-97B1-4B18-8F6D-760EB6D7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220420" cy="3416300"/>
          </a:xfrm>
        </p:spPr>
        <p:txBody>
          <a:bodyPr/>
          <a:lstStyle/>
          <a:p>
            <a:r>
              <a:rPr lang="en-GB" dirty="0"/>
              <a:t>Year 5 – Lesson 3, Lesson 4 and Lesson 5</a:t>
            </a:r>
          </a:p>
          <a:p>
            <a:r>
              <a:rPr lang="en-GB" dirty="0"/>
              <a:t>Lesson 3 – Puberty (Physical changes)</a:t>
            </a:r>
          </a:p>
          <a:p>
            <a:r>
              <a:rPr lang="en-GB" dirty="0"/>
              <a:t>Lesson 4 – Menstruation (What are periods?)</a:t>
            </a:r>
          </a:p>
          <a:p>
            <a:r>
              <a:rPr lang="en-GB" dirty="0"/>
              <a:t>Lesson 5 – Emotional changes in puberty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DA689-3910-4AF8-A38C-7106583B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3" y="4526656"/>
            <a:ext cx="3249117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BD850-6E3F-4290-8E8B-0A687C57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36" y="4311650"/>
            <a:ext cx="4408003" cy="2228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0D420-98E2-4FD9-9F02-297746E5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47" y="758983"/>
            <a:ext cx="3585749" cy="1572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5DBFD-EF9A-439E-A29F-2A316D7CB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374" y="2321619"/>
            <a:ext cx="3307452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73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E612AF46CC94A81731E8F6E450464" ma:contentTypeVersion="17" ma:contentTypeDescription="Create a new document." ma:contentTypeScope="" ma:versionID="d3f8d9156fd61a1b54d240e7942ea066">
  <xsd:schema xmlns:xsd="http://www.w3.org/2001/XMLSchema" xmlns:xs="http://www.w3.org/2001/XMLSchema" xmlns:p="http://schemas.microsoft.com/office/2006/metadata/properties" xmlns:ns3="ee8c490c-adc9-4c30-aa0f-49ff34e53b9f" xmlns:ns4="19a198c9-1dbd-45ca-b7c1-cecd1ea56690" targetNamespace="http://schemas.microsoft.com/office/2006/metadata/properties" ma:root="true" ma:fieldsID="ac7c0dd46761f739f5472d0ed8415de7" ns3:_="" ns4:_="">
    <xsd:import namespace="ee8c490c-adc9-4c30-aa0f-49ff34e53b9f"/>
    <xsd:import namespace="19a198c9-1dbd-45ca-b7c1-cecd1ea566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c490c-adc9-4c30-aa0f-49ff34e53b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198c9-1dbd-45ca-b7c1-cecd1ea56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a198c9-1dbd-45ca-b7c1-cecd1ea56690" xsi:nil="true"/>
  </documentManagement>
</p:properties>
</file>

<file path=customXml/itemProps1.xml><?xml version="1.0" encoding="utf-8"?>
<ds:datastoreItem xmlns:ds="http://schemas.openxmlformats.org/officeDocument/2006/customXml" ds:itemID="{37BD4653-9DA8-44D6-8EE3-B9D7E45F3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c490c-adc9-4c30-aa0f-49ff34e53b9f"/>
    <ds:schemaRef ds:uri="19a198c9-1dbd-45ca-b7c1-cecd1ea56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D08530-8711-4485-9D73-417468300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947FA-04F9-4A29-8759-EEF01E58EDF5}">
  <ds:schemaRefs>
    <ds:schemaRef ds:uri="http://purl.org/dc/elements/1.1/"/>
    <ds:schemaRef ds:uri="http://schemas.openxmlformats.org/package/2006/metadata/core-properties"/>
    <ds:schemaRef ds:uri="http://purl.org/dc/dcmitype/"/>
    <ds:schemaRef ds:uri="19a198c9-1dbd-45ca-b7c1-cecd1ea56690"/>
    <ds:schemaRef ds:uri="http://schemas.microsoft.com/office/2006/documentManagement/types"/>
    <ds:schemaRef ds:uri="http://purl.org/dc/terms/"/>
    <ds:schemaRef ds:uri="ee8c490c-adc9-4c30-aa0f-49ff34e53b9f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14709</TotalTime>
  <Words>653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Ion Boardroom</vt:lpstr>
      <vt:lpstr>RSE and PSHE @ Highburton First </vt:lpstr>
      <vt:lpstr>RSHE – The Facts </vt:lpstr>
      <vt:lpstr>RSHE – Teaching responsibility </vt:lpstr>
      <vt:lpstr>What are our PSHE ground rules? </vt:lpstr>
      <vt:lpstr>Our RSE Curriculum </vt:lpstr>
      <vt:lpstr>Our Long Term Plan </vt:lpstr>
      <vt:lpstr>Key Lessons of RSE – Year 2  </vt:lpstr>
      <vt:lpstr>Key Lessons of RSE – Year 4 </vt:lpstr>
      <vt:lpstr>Key Lessons of RSE – Year 5  </vt:lpstr>
      <vt:lpstr>So how do we introduce difficult topics?</vt:lpstr>
      <vt:lpstr>Time to look at resources</vt:lpstr>
      <vt:lpstr>Any comments or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RSHE @ Highburton First</dc:title>
  <dc:creator>Jessica Glossop</dc:creator>
  <cp:lastModifiedBy>Jessica Glossop</cp:lastModifiedBy>
  <cp:revision>40</cp:revision>
  <dcterms:created xsi:type="dcterms:W3CDTF">2020-12-11T11:15:29Z</dcterms:created>
  <dcterms:modified xsi:type="dcterms:W3CDTF">2024-01-15T14:45:10Z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0x010100453E612AF46CC94A81731E8F6E450464</vt:lpwstr>
  </property>
</Properties>
</file>